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530" r:id="rId5"/>
    <p:sldId id="537" r:id="rId6"/>
    <p:sldId id="531" r:id="rId7"/>
    <p:sldId id="533" r:id="rId8"/>
    <p:sldId id="536" r:id="rId9"/>
    <p:sldId id="546" r:id="rId10"/>
    <p:sldId id="545" r:id="rId11"/>
    <p:sldId id="540" r:id="rId12"/>
    <p:sldId id="548" r:id="rId13"/>
    <p:sldId id="549" r:id="rId14"/>
    <p:sldId id="550" r:id="rId15"/>
    <p:sldId id="551" r:id="rId16"/>
    <p:sldId id="552" r:id="rId17"/>
    <p:sldId id="534" r:id="rId18"/>
    <p:sldId id="553" r:id="rId19"/>
    <p:sldId id="554" r:id="rId20"/>
    <p:sldId id="555" r:id="rId21"/>
    <p:sldId id="556" r:id="rId22"/>
    <p:sldId id="557" r:id="rId23"/>
    <p:sldId id="543" r:id="rId24"/>
    <p:sldId id="5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aicharan kanchu" initials="sk" lastIdx="2" clrIdx="3">
    <p:extLst>
      <p:ext uri="{19B8F6BF-5375-455C-9EA6-DF929625EA0E}">
        <p15:presenceInfo xmlns:p15="http://schemas.microsoft.com/office/powerpoint/2012/main" userId="8f11065691d50a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422"/>
  </p:normalViewPr>
  <p:slideViewPr>
    <p:cSldViewPr snapToGrid="0">
      <p:cViewPr varScale="1">
        <p:scale>
          <a:sx n="113" d="100"/>
          <a:sy n="113" d="100"/>
        </p:scale>
        <p:origin x="480" y="102"/>
      </p:cViewPr>
      <p:guideLst/>
    </p:cSldViewPr>
  </p:slideViewPr>
  <p:notesTextViewPr>
    <p:cViewPr>
      <p:scale>
        <a:sx n="1" d="1"/>
        <a:sy n="1" d="1"/>
      </p:scale>
      <p:origin x="0" y="0"/>
    </p:cViewPr>
  </p:notesTextViewPr>
  <p:notesViewPr>
    <p:cSldViewPr snapToGrid="0">
      <p:cViewPr varScale="1">
        <p:scale>
          <a:sx n="74" d="100"/>
          <a:sy n="74" d="100"/>
        </p:scale>
        <p:origin x="2673"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C868A9-D2EA-B27E-8275-3CB6EB1BC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5C77B1F-138B-3587-73E5-9A2A719C97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317D2-EFF3-4F3E-B3A1-A3160CB27879}" type="datetimeFigureOut">
              <a:rPr lang="en-IN" smtClean="0"/>
              <a:t>16-06-2023</a:t>
            </a:fld>
            <a:endParaRPr lang="en-IN"/>
          </a:p>
        </p:txBody>
      </p:sp>
      <p:sp>
        <p:nvSpPr>
          <p:cNvPr id="4" name="Footer Placeholder 3">
            <a:extLst>
              <a:ext uri="{FF2B5EF4-FFF2-40B4-BE49-F238E27FC236}">
                <a16:creationId xmlns:a16="http://schemas.microsoft.com/office/drawing/2014/main" id="{39C20931-B37C-37F5-3DCE-49AB360790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A9A6305-FE64-9F55-2F6A-37FB6AE88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1ED1C-7519-49EA-BD87-EC8023CB1A58}" type="slidenum">
              <a:rPr lang="en-IN" smtClean="0"/>
              <a:t>‹#›</a:t>
            </a:fld>
            <a:endParaRPr lang="en-IN"/>
          </a:p>
        </p:txBody>
      </p:sp>
    </p:spTree>
    <p:extLst>
      <p:ext uri="{BB962C8B-B14F-4D97-AF65-F5344CB8AC3E}">
        <p14:creationId xmlns:p14="http://schemas.microsoft.com/office/powerpoint/2010/main" val="269046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6/16/2023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2909449"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7957997"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5433723"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2999416"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5523690"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8047964" y="414524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238219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238219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4906470"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4906470"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743074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743074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17074" y="486193"/>
            <a:ext cx="8982940"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3277966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71" r:id="rId14"/>
    <p:sldLayoutId id="214748365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spc="0" dirty="0"/>
              <a:t>Bank loan of customers</a:t>
            </a:r>
            <a:br>
              <a:rPr lang="en-US" spc="0" dirty="0"/>
            </a:br>
            <a:r>
              <a:rPr lang="en-US" sz="2800" spc="0" dirty="0"/>
              <a:t>data analysis project</a:t>
            </a:r>
            <a:endParaRPr lang="en-US" spc="0"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P- 149P | Group 2 | Mentor: Hafeez </a:t>
            </a:r>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199808" y="385552"/>
            <a:ext cx="8878824" cy="716300"/>
          </a:xfrm>
        </p:spPr>
        <p:txBody>
          <a:bodyPr/>
          <a:lstStyle/>
          <a:p>
            <a:pPr algn="ctr"/>
            <a:r>
              <a:rPr lang="en-US" sz="3200" spc="0" dirty="0"/>
              <a:t>KPI-2 : Grade and sub grade wise </a:t>
            </a:r>
            <a:r>
              <a:rPr lang="en-US" sz="3200" spc="0" dirty="0" err="1"/>
              <a:t>revol_bal</a:t>
            </a:r>
            <a:endParaRPr lang="en-US" sz="32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2" name="Text Placeholder 2">
            <a:extLst>
              <a:ext uri="{FF2B5EF4-FFF2-40B4-BE49-F238E27FC236}">
                <a16:creationId xmlns:a16="http://schemas.microsoft.com/office/drawing/2014/main" id="{A45ED12F-C675-B6F2-79B0-9FCE7B56591F}"/>
              </a:ext>
            </a:extLst>
          </p:cNvPr>
          <p:cNvSpPr>
            <a:spLocks noGrp="1"/>
          </p:cNvSpPr>
          <p:nvPr>
            <p:ph type="body" idx="1"/>
          </p:nvPr>
        </p:nvSpPr>
        <p:spPr>
          <a:xfrm>
            <a:off x="1287419" y="1914816"/>
            <a:ext cx="5153243" cy="1048287"/>
          </a:xfrm>
        </p:spPr>
        <p:txBody>
          <a:bodyPr/>
          <a:lstStyle/>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In this Grade and subgrade wise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 we can notice Grade B have more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 then any other grades &amp; Grade G have very low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a:t>
            </a:r>
          </a:p>
          <a:p>
            <a:pPr marL="285750" indent="-285750">
              <a:buFont typeface="Courier New" panose="02070309020205020404" pitchFamily="49" charset="0"/>
              <a:buChar char="o"/>
            </a:pPr>
            <a:endParaRPr lang="en-US" sz="1800" dirty="0"/>
          </a:p>
        </p:txBody>
      </p:sp>
      <p:sp>
        <p:nvSpPr>
          <p:cNvPr id="13" name="Content Placeholder 3">
            <a:extLst>
              <a:ext uri="{FF2B5EF4-FFF2-40B4-BE49-F238E27FC236}">
                <a16:creationId xmlns:a16="http://schemas.microsoft.com/office/drawing/2014/main" id="{2ED3EC47-BFE2-6FFE-9828-8A7D95BA3182}"/>
              </a:ext>
            </a:extLst>
          </p:cNvPr>
          <p:cNvSpPr>
            <a:spLocks noGrp="1"/>
          </p:cNvSpPr>
          <p:nvPr>
            <p:ph sz="half" idx="2"/>
          </p:nvPr>
        </p:nvSpPr>
        <p:spPr>
          <a:xfrm>
            <a:off x="1238993" y="3098037"/>
            <a:ext cx="5250094" cy="1893013"/>
          </a:xfrm>
        </p:spPr>
        <p:txBody>
          <a:bodyPr/>
          <a:lstStyle/>
          <a:p>
            <a:pPr algn="just"/>
            <a:r>
              <a:rPr lang="en-IN" dirty="0">
                <a:latin typeface="Arial" panose="020B0604020202020204" pitchFamily="34" charset="0"/>
                <a:cs typeface="Arial" panose="020B0604020202020204" pitchFamily="34" charset="0"/>
              </a:rPr>
              <a:t>The average revolving balance is higher in the ‘grade B’ its around 29M and the maximum reaches in the ‘sub-grade B1’ that is 39M, Same like the average lower revolving balance is in ‘grade G’ its around 1200K and the minimum reaches in the ‘sub-grade G5’ that is 701k.</a:t>
            </a:r>
            <a:endParaRPr lang="en-US" dirty="0">
              <a:latin typeface="Arial" panose="020B0604020202020204" pitchFamily="34" charset="0"/>
              <a:cs typeface="Arial" panose="020B0604020202020204" pitchFamily="34" charset="0"/>
            </a:endParaRPr>
          </a:p>
          <a:p>
            <a:endParaRPr lang="en-US" dirty="0"/>
          </a:p>
        </p:txBody>
      </p:sp>
      <p:sp>
        <p:nvSpPr>
          <p:cNvPr id="14" name="glass card">
            <a:extLst>
              <a:ext uri="{FF2B5EF4-FFF2-40B4-BE49-F238E27FC236}">
                <a16:creationId xmlns:a16="http://schemas.microsoft.com/office/drawing/2014/main" id="{F92326F6-FE65-AC32-DE95-63A0EAF6A4AC}"/>
              </a:ext>
            </a:extLst>
          </p:cNvPr>
          <p:cNvSpPr/>
          <p:nvPr/>
        </p:nvSpPr>
        <p:spPr>
          <a:xfrm>
            <a:off x="7549984" y="1365524"/>
            <a:ext cx="2512290" cy="5106924"/>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865F5625-094B-F757-36FF-B97061842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2332" y="1479464"/>
            <a:ext cx="2055835" cy="4879043"/>
          </a:xfrm>
          <a:prstGeom prst="rect">
            <a:avLst/>
          </a:prstGeom>
        </p:spPr>
      </p:pic>
    </p:spTree>
    <p:extLst>
      <p:ext uri="{BB962C8B-B14F-4D97-AF65-F5344CB8AC3E}">
        <p14:creationId xmlns:p14="http://schemas.microsoft.com/office/powerpoint/2010/main" val="125840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215134" y="544530"/>
            <a:ext cx="8878824" cy="1144666"/>
          </a:xfrm>
        </p:spPr>
        <p:txBody>
          <a:bodyPr/>
          <a:lstStyle/>
          <a:p>
            <a:pPr algn="ctr"/>
            <a:r>
              <a:rPr lang="en-US" sz="3600" spc="0" dirty="0"/>
              <a:t>KPI-3 : Total Payment for Verified Vs Non Verified Status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19" name="Text Placeholder 2">
            <a:extLst>
              <a:ext uri="{FF2B5EF4-FFF2-40B4-BE49-F238E27FC236}">
                <a16:creationId xmlns:a16="http://schemas.microsoft.com/office/drawing/2014/main" id="{9B358661-11B7-B6E1-8189-BB925340E7D0}"/>
              </a:ext>
            </a:extLst>
          </p:cNvPr>
          <p:cNvSpPr>
            <a:spLocks noGrp="1"/>
          </p:cNvSpPr>
          <p:nvPr>
            <p:ph type="body" idx="1"/>
          </p:nvPr>
        </p:nvSpPr>
        <p:spPr>
          <a:xfrm>
            <a:off x="1545336" y="2158447"/>
            <a:ext cx="3817853" cy="1005992"/>
          </a:xfrm>
        </p:spPr>
        <p:txBody>
          <a:bodyPr/>
          <a:lstStyle/>
          <a:p>
            <a:pPr marL="285750" indent="-285750">
              <a:buFont typeface="Courier New" panose="02070309020205020404" pitchFamily="49" charset="0"/>
              <a:buChar char="o"/>
            </a:pPr>
            <a:r>
              <a:rPr lang="en-US" sz="1800" b="0" dirty="0">
                <a:latin typeface="Arial" panose="020B0604020202020204" pitchFamily="34" charset="0"/>
                <a:cs typeface="Arial" panose="020B0604020202020204" pitchFamily="34" charset="0"/>
              </a:rPr>
              <a:t>As we Can see in the Donut Chart that Out of $373 Million only 59% are verified i.e. $220million</a:t>
            </a:r>
            <a:endParaRPr lang="en-US" dirty="0"/>
          </a:p>
        </p:txBody>
      </p:sp>
      <p:sp>
        <p:nvSpPr>
          <p:cNvPr id="20" name="Content Placeholder 3">
            <a:extLst>
              <a:ext uri="{FF2B5EF4-FFF2-40B4-BE49-F238E27FC236}">
                <a16:creationId xmlns:a16="http://schemas.microsoft.com/office/drawing/2014/main" id="{BD23DF09-F02F-4C32-5F09-8DDDFC8EEFC5}"/>
              </a:ext>
            </a:extLst>
          </p:cNvPr>
          <p:cNvSpPr>
            <a:spLocks noGrp="1"/>
          </p:cNvSpPr>
          <p:nvPr>
            <p:ph sz="half" idx="2"/>
          </p:nvPr>
        </p:nvSpPr>
        <p:spPr>
          <a:xfrm>
            <a:off x="1545336" y="2894028"/>
            <a:ext cx="3960482" cy="2767032"/>
          </a:xfrm>
        </p:spPr>
        <p:txBody>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41% of $373 Million are not verified i.e. $ 154 Million. Which might be a threat to company, Should inform the verification team to take required action regarding that. </a:t>
            </a:r>
          </a:p>
        </p:txBody>
      </p:sp>
      <p:sp>
        <p:nvSpPr>
          <p:cNvPr id="21" name="glass card">
            <a:extLst>
              <a:ext uri="{FF2B5EF4-FFF2-40B4-BE49-F238E27FC236}">
                <a16:creationId xmlns:a16="http://schemas.microsoft.com/office/drawing/2014/main" id="{0C31FB98-E5FD-378F-B823-660E9FA06CCE}"/>
              </a:ext>
            </a:extLst>
          </p:cNvPr>
          <p:cNvSpPr/>
          <p:nvPr/>
        </p:nvSpPr>
        <p:spPr>
          <a:xfrm>
            <a:off x="6096000" y="2265650"/>
            <a:ext cx="4047067" cy="3022600"/>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89EFCAA-BC37-F8B4-1639-7D6622729D8F}"/>
              </a:ext>
            </a:extLst>
          </p:cNvPr>
          <p:cNvPicPr>
            <a:picLocks noChangeAspect="1"/>
          </p:cNvPicPr>
          <p:nvPr/>
        </p:nvPicPr>
        <p:blipFill>
          <a:blip r:embed="rId2"/>
          <a:stretch>
            <a:fillRect/>
          </a:stretch>
        </p:blipFill>
        <p:spPr>
          <a:xfrm>
            <a:off x="6697946" y="2385096"/>
            <a:ext cx="2675413" cy="2783708"/>
          </a:xfrm>
          <a:prstGeom prst="rect">
            <a:avLst/>
          </a:prstGeom>
        </p:spPr>
      </p:pic>
    </p:spTree>
    <p:extLst>
      <p:ext uri="{BB962C8B-B14F-4D97-AF65-F5344CB8AC3E}">
        <p14:creationId xmlns:p14="http://schemas.microsoft.com/office/powerpoint/2010/main" val="145810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242505" y="722376"/>
            <a:ext cx="9246742" cy="798199"/>
          </a:xfrm>
        </p:spPr>
        <p:txBody>
          <a:bodyPr/>
          <a:lstStyle/>
          <a:p>
            <a:r>
              <a:rPr lang="en-US" sz="3200" spc="0" dirty="0"/>
              <a:t>KPI-4 : State wise and MONTH wise loan status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13" name="Content Placeholder 3">
            <a:extLst>
              <a:ext uri="{FF2B5EF4-FFF2-40B4-BE49-F238E27FC236}">
                <a16:creationId xmlns:a16="http://schemas.microsoft.com/office/drawing/2014/main" id="{006BC830-84B5-E91B-2946-5C4090AF8FF8}"/>
              </a:ext>
            </a:extLst>
          </p:cNvPr>
          <p:cNvSpPr>
            <a:spLocks noGrp="1"/>
          </p:cNvSpPr>
          <p:nvPr>
            <p:ph sz="half" idx="2"/>
          </p:nvPr>
        </p:nvSpPr>
        <p:spPr>
          <a:xfrm>
            <a:off x="1150706" y="2380736"/>
            <a:ext cx="4006510" cy="3259776"/>
          </a:xfrm>
        </p:spPr>
        <p:txBody>
          <a:bodyPr/>
          <a:lstStyle/>
          <a:p>
            <a:pPr algn="just"/>
            <a:r>
              <a:rPr lang="en-US" dirty="0">
                <a:latin typeface="Arial" panose="020B0604020202020204" pitchFamily="34" charset="0"/>
                <a:cs typeface="Arial" panose="020B0604020202020204" pitchFamily="34" charset="0"/>
              </a:rPr>
              <a:t>In the data set we have different states and the months along with the 3 types of loan status.</a:t>
            </a:r>
          </a:p>
          <a:p>
            <a:pPr algn="just"/>
            <a:r>
              <a:rPr lang="en-US" dirty="0">
                <a:latin typeface="Arial" panose="020B0604020202020204" pitchFamily="34" charset="0"/>
                <a:cs typeface="Arial" panose="020B0604020202020204" pitchFamily="34" charset="0"/>
              </a:rPr>
              <a:t>In the state wise loan status we can observe that CA,NY,TX,FL &amp; NJ are the top states to fully paid amount.</a:t>
            </a:r>
          </a:p>
          <a:p>
            <a:pPr algn="just"/>
            <a:r>
              <a:rPr lang="en-US" dirty="0">
                <a:latin typeface="Arial" panose="020B0604020202020204" pitchFamily="34" charset="0"/>
                <a:cs typeface="Arial" panose="020B0604020202020204" pitchFamily="34" charset="0"/>
              </a:rPr>
              <a:t>In the month wise loan status we can observe that Dec, Nov and oct are the fully paid amount.</a:t>
            </a:r>
            <a:endParaRPr lang="en-US" dirty="0"/>
          </a:p>
        </p:txBody>
      </p:sp>
      <p:sp>
        <p:nvSpPr>
          <p:cNvPr id="14" name="glass card">
            <a:extLst>
              <a:ext uri="{FF2B5EF4-FFF2-40B4-BE49-F238E27FC236}">
                <a16:creationId xmlns:a16="http://schemas.microsoft.com/office/drawing/2014/main" id="{5DED7096-69EC-E91E-A183-4D6ACEBE166F}"/>
              </a:ext>
            </a:extLst>
          </p:cNvPr>
          <p:cNvSpPr/>
          <p:nvPr/>
        </p:nvSpPr>
        <p:spPr>
          <a:xfrm>
            <a:off x="5451440" y="1975308"/>
            <a:ext cx="4864485" cy="2147085"/>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BD70EF0A-4FD3-BE18-9319-2A46EFB835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3418" y="2100504"/>
            <a:ext cx="4580527" cy="2021889"/>
          </a:xfrm>
          <a:prstGeom prst="rect">
            <a:avLst/>
          </a:prstGeom>
        </p:spPr>
      </p:pic>
      <p:sp>
        <p:nvSpPr>
          <p:cNvPr id="18" name="glass card">
            <a:extLst>
              <a:ext uri="{FF2B5EF4-FFF2-40B4-BE49-F238E27FC236}">
                <a16:creationId xmlns:a16="http://schemas.microsoft.com/office/drawing/2014/main" id="{0EAA2F9C-77BB-0B19-0028-D66EB304C37C}"/>
              </a:ext>
            </a:extLst>
          </p:cNvPr>
          <p:cNvSpPr/>
          <p:nvPr/>
        </p:nvSpPr>
        <p:spPr>
          <a:xfrm>
            <a:off x="5451440" y="4236068"/>
            <a:ext cx="6274216" cy="2147085"/>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Graphic 20">
            <a:extLst>
              <a:ext uri="{FF2B5EF4-FFF2-40B4-BE49-F238E27FC236}">
                <a16:creationId xmlns:a16="http://schemas.microsoft.com/office/drawing/2014/main" id="{E7E911F1-BA2C-E293-938F-583BA6C0F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9320" y="4463418"/>
            <a:ext cx="6003636" cy="1692383"/>
          </a:xfrm>
          <a:prstGeom prst="rect">
            <a:avLst/>
          </a:prstGeom>
        </p:spPr>
      </p:pic>
    </p:spTree>
    <p:extLst>
      <p:ext uri="{BB962C8B-B14F-4D97-AF65-F5344CB8AC3E}">
        <p14:creationId xmlns:p14="http://schemas.microsoft.com/office/powerpoint/2010/main" val="413955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748534" y="411480"/>
            <a:ext cx="1350268" cy="466112"/>
          </a:xfrm>
        </p:spPr>
        <p:txBody>
          <a:bodyPr/>
          <a:lstStyle/>
          <a:p>
            <a:r>
              <a:rPr lang="en-US" sz="3200" spc="0" dirty="0"/>
              <a:t>KPI-5 :</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13" name="Content Placeholder 3">
            <a:extLst>
              <a:ext uri="{FF2B5EF4-FFF2-40B4-BE49-F238E27FC236}">
                <a16:creationId xmlns:a16="http://schemas.microsoft.com/office/drawing/2014/main" id="{24DD958A-DD2F-304A-5724-430B63A7BE65}"/>
              </a:ext>
            </a:extLst>
          </p:cNvPr>
          <p:cNvSpPr>
            <a:spLocks noGrp="1"/>
          </p:cNvSpPr>
          <p:nvPr>
            <p:ph sz="half" idx="2"/>
          </p:nvPr>
        </p:nvSpPr>
        <p:spPr>
          <a:xfrm>
            <a:off x="1567226" y="1834628"/>
            <a:ext cx="8786738" cy="1594372"/>
          </a:xfrm>
        </p:spPr>
        <p:txBody>
          <a:bodyPr/>
          <a:lstStyle/>
          <a:p>
            <a:pPr>
              <a:buClr>
                <a:schemeClr val="accent1"/>
              </a:buClr>
            </a:pPr>
            <a:r>
              <a:rPr lang="en-US" dirty="0"/>
              <a:t>I</a:t>
            </a:r>
            <a:r>
              <a:rPr lang="en-US" dirty="0">
                <a:latin typeface="Arial" panose="020B0604020202020204" pitchFamily="34" charset="0"/>
                <a:cs typeface="Arial" panose="020B0604020202020204" pitchFamily="34" charset="0"/>
              </a:rPr>
              <a:t>n this chart is shown by the types of home ownerships varies from 2008 to 2016.</a:t>
            </a:r>
          </a:p>
          <a:p>
            <a:pPr>
              <a:buClr>
                <a:schemeClr val="accent1"/>
              </a:buClr>
            </a:pPr>
            <a:r>
              <a:rPr lang="en-US" dirty="0">
                <a:latin typeface="Arial" panose="020B0604020202020204" pitchFamily="34" charset="0"/>
                <a:cs typeface="Arial" panose="020B0604020202020204" pitchFamily="34" charset="0"/>
              </a:rPr>
              <a:t>In maximum amount reaches in the year 2012 who Rent and Mortgage house owners has paid their last Payment is 12 million and 15 million. And the minimum amount reaches in year 2008 and payment is 0.29 million and 0.31million.</a:t>
            </a:r>
            <a:endParaRPr lang="en-US" dirty="0"/>
          </a:p>
        </p:txBody>
      </p:sp>
      <p:sp>
        <p:nvSpPr>
          <p:cNvPr id="14" name="glass card">
            <a:extLst>
              <a:ext uri="{FF2B5EF4-FFF2-40B4-BE49-F238E27FC236}">
                <a16:creationId xmlns:a16="http://schemas.microsoft.com/office/drawing/2014/main" id="{3702EC2A-00F2-4C10-DE3A-762C5FF69616}"/>
              </a:ext>
            </a:extLst>
          </p:cNvPr>
          <p:cNvSpPr/>
          <p:nvPr/>
        </p:nvSpPr>
        <p:spPr>
          <a:xfrm>
            <a:off x="1632204" y="3759201"/>
            <a:ext cx="8721760" cy="2422196"/>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Graphic 15">
            <a:extLst>
              <a:ext uri="{FF2B5EF4-FFF2-40B4-BE49-F238E27FC236}">
                <a16:creationId xmlns:a16="http://schemas.microsoft.com/office/drawing/2014/main" id="{C28A6C9A-859F-EB39-2674-327D758C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548" y="3882479"/>
            <a:ext cx="7772400" cy="2097929"/>
          </a:xfrm>
          <a:prstGeom prst="rect">
            <a:avLst/>
          </a:prstGeom>
        </p:spPr>
      </p:pic>
      <p:sp>
        <p:nvSpPr>
          <p:cNvPr id="3" name="Title 1">
            <a:extLst>
              <a:ext uri="{FF2B5EF4-FFF2-40B4-BE49-F238E27FC236}">
                <a16:creationId xmlns:a16="http://schemas.microsoft.com/office/drawing/2014/main" id="{E48AEDB2-323F-AF7B-030C-F710FD005DF9}"/>
              </a:ext>
            </a:extLst>
          </p:cNvPr>
          <p:cNvSpPr txBox="1">
            <a:spLocks/>
          </p:cNvSpPr>
          <p:nvPr/>
        </p:nvSpPr>
        <p:spPr>
          <a:xfrm>
            <a:off x="2993134" y="399626"/>
            <a:ext cx="6802799" cy="895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3200" spc="0" dirty="0"/>
              <a:t>Home ownership Vs last payment date stats</a:t>
            </a:r>
          </a:p>
        </p:txBody>
      </p:sp>
    </p:spTree>
    <p:extLst>
      <p:ext uri="{BB962C8B-B14F-4D97-AF65-F5344CB8AC3E}">
        <p14:creationId xmlns:p14="http://schemas.microsoft.com/office/powerpoint/2010/main" val="260396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r>
              <a:rPr lang="en-US" dirty="0"/>
              <a:t>Dashboard &amp; Queries</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p:txBody>
          <a:bodyPr/>
          <a:lstStyle/>
          <a:p>
            <a:r>
              <a:rPr lang="en-US" dirty="0"/>
              <a:t>Excel, Tableau, Power-BI &amp; SQL</a:t>
            </a:r>
          </a:p>
        </p:txBody>
      </p:sp>
    </p:spTree>
    <p:extLst>
      <p:ext uri="{BB962C8B-B14F-4D97-AF65-F5344CB8AC3E}">
        <p14:creationId xmlns:p14="http://schemas.microsoft.com/office/powerpoint/2010/main" val="54847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517074" y="486193"/>
            <a:ext cx="8982940" cy="506139"/>
          </a:xfrm>
        </p:spPr>
        <p:txBody>
          <a:bodyPr/>
          <a:lstStyle/>
          <a:p>
            <a:r>
              <a:rPr lang="en-IN" dirty="0"/>
              <a:t>Excel Dashboard</a:t>
            </a:r>
          </a:p>
        </p:txBody>
      </p:sp>
      <p:sp>
        <p:nvSpPr>
          <p:cNvPr id="2" name="glass card">
            <a:extLst>
              <a:ext uri="{FF2B5EF4-FFF2-40B4-BE49-F238E27FC236}">
                <a16:creationId xmlns:a16="http://schemas.microsoft.com/office/drawing/2014/main" id="{DAA494F2-6228-A453-CF98-F7A35F674E15}"/>
              </a:ext>
            </a:extLst>
          </p:cNvPr>
          <p:cNvSpPr/>
          <p:nvPr/>
        </p:nvSpPr>
        <p:spPr>
          <a:xfrm>
            <a:off x="2632364" y="1005154"/>
            <a:ext cx="6927272"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Graphic 2">
            <a:extLst>
              <a:ext uri="{FF2B5EF4-FFF2-40B4-BE49-F238E27FC236}">
                <a16:creationId xmlns:a16="http://schemas.microsoft.com/office/drawing/2014/main" id="{ADD1A972-E22E-34AD-78DA-4831C0D41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0688" y="1163783"/>
            <a:ext cx="6550625" cy="5272782"/>
          </a:xfrm>
          <a:prstGeom prst="rect">
            <a:avLst/>
          </a:prstGeom>
        </p:spPr>
      </p:pic>
    </p:spTree>
    <p:extLst>
      <p:ext uri="{BB962C8B-B14F-4D97-AF65-F5344CB8AC3E}">
        <p14:creationId xmlns:p14="http://schemas.microsoft.com/office/powerpoint/2010/main" val="24146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506800" y="234296"/>
            <a:ext cx="8982940" cy="506139"/>
          </a:xfrm>
        </p:spPr>
        <p:txBody>
          <a:bodyPr/>
          <a:lstStyle/>
          <a:p>
            <a:r>
              <a:rPr lang="en-IN" dirty="0"/>
              <a:t>POWERBI Dashboard</a:t>
            </a:r>
          </a:p>
        </p:txBody>
      </p:sp>
      <p:sp>
        <p:nvSpPr>
          <p:cNvPr id="5" name="glass card">
            <a:extLst>
              <a:ext uri="{FF2B5EF4-FFF2-40B4-BE49-F238E27FC236}">
                <a16:creationId xmlns:a16="http://schemas.microsoft.com/office/drawing/2014/main" id="{81836F14-6DA6-A8FD-20EA-CA736EAEEA41}"/>
              </a:ext>
            </a:extLst>
          </p:cNvPr>
          <p:cNvSpPr/>
          <p:nvPr/>
        </p:nvSpPr>
        <p:spPr>
          <a:xfrm>
            <a:off x="1354667" y="1005154"/>
            <a:ext cx="9482666"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623E665-7D2D-F306-6A05-C82BBB84CF34}"/>
              </a:ext>
            </a:extLst>
          </p:cNvPr>
          <p:cNvPicPr>
            <a:picLocks noChangeAspect="1"/>
          </p:cNvPicPr>
          <p:nvPr/>
        </p:nvPicPr>
        <p:blipFill>
          <a:blip r:embed="rId2"/>
          <a:stretch>
            <a:fillRect/>
          </a:stretch>
        </p:blipFill>
        <p:spPr>
          <a:xfrm>
            <a:off x="1429340" y="1066791"/>
            <a:ext cx="9367188" cy="5452542"/>
          </a:xfrm>
          <a:prstGeom prst="rect">
            <a:avLst/>
          </a:prstGeom>
        </p:spPr>
      </p:pic>
    </p:spTree>
    <p:extLst>
      <p:ext uri="{BB962C8B-B14F-4D97-AF65-F5344CB8AC3E}">
        <p14:creationId xmlns:p14="http://schemas.microsoft.com/office/powerpoint/2010/main" val="194870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496526" y="283878"/>
            <a:ext cx="8982940" cy="506139"/>
          </a:xfrm>
        </p:spPr>
        <p:txBody>
          <a:bodyPr/>
          <a:lstStyle/>
          <a:p>
            <a:r>
              <a:rPr lang="en-IN" dirty="0"/>
              <a:t>TABLEAU Dashboard</a:t>
            </a:r>
          </a:p>
        </p:txBody>
      </p:sp>
      <p:sp>
        <p:nvSpPr>
          <p:cNvPr id="3" name="glass card">
            <a:extLst>
              <a:ext uri="{FF2B5EF4-FFF2-40B4-BE49-F238E27FC236}">
                <a16:creationId xmlns:a16="http://schemas.microsoft.com/office/drawing/2014/main" id="{53C5B123-5CE6-B3BC-39F0-59B246490F9C}"/>
              </a:ext>
            </a:extLst>
          </p:cNvPr>
          <p:cNvSpPr/>
          <p:nvPr/>
        </p:nvSpPr>
        <p:spPr>
          <a:xfrm>
            <a:off x="1312333" y="1005154"/>
            <a:ext cx="9567334"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DCCE8C95-ECD9-4D74-4304-C4FC26E7C268}"/>
              </a:ext>
            </a:extLst>
          </p:cNvPr>
          <p:cNvPicPr>
            <a:picLocks noChangeAspect="1"/>
          </p:cNvPicPr>
          <p:nvPr/>
        </p:nvPicPr>
        <p:blipFill>
          <a:blip r:embed="rId2"/>
          <a:stretch>
            <a:fillRect/>
          </a:stretch>
        </p:blipFill>
        <p:spPr>
          <a:xfrm>
            <a:off x="1514183" y="1194552"/>
            <a:ext cx="9163635" cy="5223715"/>
          </a:xfrm>
          <a:prstGeom prst="rect">
            <a:avLst/>
          </a:prstGeom>
        </p:spPr>
      </p:pic>
    </p:spTree>
    <p:extLst>
      <p:ext uri="{BB962C8B-B14F-4D97-AF65-F5344CB8AC3E}">
        <p14:creationId xmlns:p14="http://schemas.microsoft.com/office/powerpoint/2010/main" val="2244969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lass card">
            <a:extLst>
              <a:ext uri="{FF2B5EF4-FFF2-40B4-BE49-F238E27FC236}">
                <a16:creationId xmlns:a16="http://schemas.microsoft.com/office/drawing/2014/main" id="{D647E999-BFCB-306D-61C7-8CD84F5CA73B}"/>
              </a:ext>
            </a:extLst>
          </p:cNvPr>
          <p:cNvSpPr/>
          <p:nvPr/>
        </p:nvSpPr>
        <p:spPr>
          <a:xfrm>
            <a:off x="1600200" y="963969"/>
            <a:ext cx="8991600" cy="5515038"/>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itle 1">
            <a:extLst>
              <a:ext uri="{FF2B5EF4-FFF2-40B4-BE49-F238E27FC236}">
                <a16:creationId xmlns:a16="http://schemas.microsoft.com/office/drawing/2014/main" id="{4D163F57-7DD7-C204-1CED-F2207224AFBC}"/>
              </a:ext>
            </a:extLst>
          </p:cNvPr>
          <p:cNvSpPr>
            <a:spLocks noGrp="1"/>
          </p:cNvSpPr>
          <p:nvPr>
            <p:ph type="ctrTitle"/>
          </p:nvPr>
        </p:nvSpPr>
        <p:spPr>
          <a:xfrm>
            <a:off x="2163766" y="157420"/>
            <a:ext cx="7864468" cy="643964"/>
          </a:xfrm>
        </p:spPr>
        <p:txBody>
          <a:bodyPr/>
          <a:lstStyle/>
          <a:p>
            <a:r>
              <a:rPr lang="en-IN" dirty="0"/>
              <a:t>SQL Queries and results</a:t>
            </a:r>
          </a:p>
        </p:txBody>
      </p:sp>
      <p:grpSp>
        <p:nvGrpSpPr>
          <p:cNvPr id="4" name="Group 3">
            <a:extLst>
              <a:ext uri="{FF2B5EF4-FFF2-40B4-BE49-F238E27FC236}">
                <a16:creationId xmlns:a16="http://schemas.microsoft.com/office/drawing/2014/main" id="{5806034C-3BA1-03A2-8CF1-066F92AA9B3B}"/>
              </a:ext>
            </a:extLst>
          </p:cNvPr>
          <p:cNvGrpSpPr/>
          <p:nvPr/>
        </p:nvGrpSpPr>
        <p:grpSpPr>
          <a:xfrm>
            <a:off x="1818063" y="1113069"/>
            <a:ext cx="8555874" cy="5235506"/>
            <a:chOff x="1884148" y="1004724"/>
            <a:chExt cx="9103708" cy="5570736"/>
          </a:xfrm>
        </p:grpSpPr>
        <p:pic>
          <p:nvPicPr>
            <p:cNvPr id="5" name="Picture 4">
              <a:extLst>
                <a:ext uri="{FF2B5EF4-FFF2-40B4-BE49-F238E27FC236}">
                  <a16:creationId xmlns:a16="http://schemas.microsoft.com/office/drawing/2014/main" id="{7387AC89-D651-ECF9-3CEE-1CDB4340618C}"/>
                </a:ext>
              </a:extLst>
            </p:cNvPr>
            <p:cNvPicPr>
              <a:picLocks noChangeAspect="1"/>
            </p:cNvPicPr>
            <p:nvPr/>
          </p:nvPicPr>
          <p:blipFill>
            <a:blip r:embed="rId2"/>
            <a:stretch>
              <a:fillRect/>
            </a:stretch>
          </p:blipFill>
          <p:spPr>
            <a:xfrm>
              <a:off x="1884148" y="1004724"/>
              <a:ext cx="4687892" cy="3000379"/>
            </a:xfrm>
            <a:prstGeom prst="rect">
              <a:avLst/>
            </a:prstGeom>
          </p:spPr>
        </p:pic>
        <p:pic>
          <p:nvPicPr>
            <p:cNvPr id="11" name="Picture 10">
              <a:extLst>
                <a:ext uri="{FF2B5EF4-FFF2-40B4-BE49-F238E27FC236}">
                  <a16:creationId xmlns:a16="http://schemas.microsoft.com/office/drawing/2014/main" id="{461940EC-1B39-E81A-8E1D-FCEC685166DD}"/>
                </a:ext>
              </a:extLst>
            </p:cNvPr>
            <p:cNvPicPr>
              <a:picLocks noChangeAspect="1"/>
            </p:cNvPicPr>
            <p:nvPr/>
          </p:nvPicPr>
          <p:blipFill>
            <a:blip r:embed="rId3"/>
            <a:stretch>
              <a:fillRect/>
            </a:stretch>
          </p:blipFill>
          <p:spPr>
            <a:xfrm>
              <a:off x="6572040" y="1016000"/>
              <a:ext cx="4415816" cy="5559460"/>
            </a:xfrm>
            <a:prstGeom prst="rect">
              <a:avLst/>
            </a:prstGeom>
          </p:spPr>
        </p:pic>
        <p:pic>
          <p:nvPicPr>
            <p:cNvPr id="13" name="Picture 12">
              <a:extLst>
                <a:ext uri="{FF2B5EF4-FFF2-40B4-BE49-F238E27FC236}">
                  <a16:creationId xmlns:a16="http://schemas.microsoft.com/office/drawing/2014/main" id="{A9B6CA78-F6F7-0BE6-1144-026888A15DA5}"/>
                </a:ext>
              </a:extLst>
            </p:cNvPr>
            <p:cNvPicPr>
              <a:picLocks noChangeAspect="1"/>
            </p:cNvPicPr>
            <p:nvPr/>
          </p:nvPicPr>
          <p:blipFill>
            <a:blip r:embed="rId4"/>
            <a:stretch>
              <a:fillRect/>
            </a:stretch>
          </p:blipFill>
          <p:spPr>
            <a:xfrm>
              <a:off x="1884148" y="4005103"/>
              <a:ext cx="4687892" cy="2570357"/>
            </a:xfrm>
            <a:prstGeom prst="rect">
              <a:avLst/>
            </a:prstGeom>
          </p:spPr>
        </p:pic>
      </p:grpSp>
    </p:spTree>
    <p:extLst>
      <p:ext uri="{BB962C8B-B14F-4D97-AF65-F5344CB8AC3E}">
        <p14:creationId xmlns:p14="http://schemas.microsoft.com/office/powerpoint/2010/main" val="289545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lass card">
            <a:extLst>
              <a:ext uri="{FF2B5EF4-FFF2-40B4-BE49-F238E27FC236}">
                <a16:creationId xmlns:a16="http://schemas.microsoft.com/office/drawing/2014/main" id="{4586BE8D-C372-F200-7645-97054C3668DD}"/>
              </a:ext>
            </a:extLst>
          </p:cNvPr>
          <p:cNvSpPr/>
          <p:nvPr/>
        </p:nvSpPr>
        <p:spPr>
          <a:xfrm>
            <a:off x="1583267" y="1109609"/>
            <a:ext cx="9025466" cy="5362288"/>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Slide Number Placeholder 1">
            <a:extLst>
              <a:ext uri="{FF2B5EF4-FFF2-40B4-BE49-F238E27FC236}">
                <a16:creationId xmlns:a16="http://schemas.microsoft.com/office/drawing/2014/main" id="{656AD006-B1F3-11CE-BA57-2D9CE07A4FB2}"/>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
        <p:nvSpPr>
          <p:cNvPr id="4" name="Title 3">
            <a:extLst>
              <a:ext uri="{FF2B5EF4-FFF2-40B4-BE49-F238E27FC236}">
                <a16:creationId xmlns:a16="http://schemas.microsoft.com/office/drawing/2014/main" id="{D8544DE6-6507-6188-FD80-4894562082B0}"/>
              </a:ext>
            </a:extLst>
          </p:cNvPr>
          <p:cNvSpPr>
            <a:spLocks noGrp="1"/>
          </p:cNvSpPr>
          <p:nvPr>
            <p:ph type="title"/>
          </p:nvPr>
        </p:nvSpPr>
        <p:spPr>
          <a:xfrm>
            <a:off x="2155774" y="386103"/>
            <a:ext cx="7880453" cy="723506"/>
          </a:xfrm>
        </p:spPr>
        <p:txBody>
          <a:bodyPr/>
          <a:lstStyle/>
          <a:p>
            <a:pPr algn="ctr"/>
            <a:r>
              <a:rPr lang="en-IN" dirty="0"/>
              <a:t>SQL Queries and results</a:t>
            </a:r>
          </a:p>
        </p:txBody>
      </p:sp>
      <p:pic>
        <p:nvPicPr>
          <p:cNvPr id="11" name="Content Placeholder 10">
            <a:extLst>
              <a:ext uri="{FF2B5EF4-FFF2-40B4-BE49-F238E27FC236}">
                <a16:creationId xmlns:a16="http://schemas.microsoft.com/office/drawing/2014/main" id="{2F2440F1-6104-23A1-E15E-2D5849466E36}"/>
              </a:ext>
            </a:extLst>
          </p:cNvPr>
          <p:cNvPicPr>
            <a:picLocks noGrp="1" noChangeAspect="1"/>
          </p:cNvPicPr>
          <p:nvPr>
            <p:ph idx="1"/>
          </p:nvPr>
        </p:nvPicPr>
        <p:blipFill>
          <a:blip r:embed="rId2"/>
          <a:stretch>
            <a:fillRect/>
          </a:stretch>
        </p:blipFill>
        <p:spPr>
          <a:xfrm>
            <a:off x="1943993" y="1281695"/>
            <a:ext cx="4094835" cy="5029200"/>
          </a:xfrm>
        </p:spPr>
      </p:pic>
      <p:pic>
        <p:nvPicPr>
          <p:cNvPr id="13" name="Picture 12">
            <a:extLst>
              <a:ext uri="{FF2B5EF4-FFF2-40B4-BE49-F238E27FC236}">
                <a16:creationId xmlns:a16="http://schemas.microsoft.com/office/drawing/2014/main" id="{BBDA2872-9886-D4B5-F147-B9927AC60280}"/>
              </a:ext>
            </a:extLst>
          </p:cNvPr>
          <p:cNvPicPr>
            <a:picLocks noChangeAspect="1"/>
          </p:cNvPicPr>
          <p:nvPr/>
        </p:nvPicPr>
        <p:blipFill>
          <a:blip r:embed="rId3"/>
          <a:stretch>
            <a:fillRect/>
          </a:stretch>
        </p:blipFill>
        <p:spPr>
          <a:xfrm>
            <a:off x="6038829" y="1281695"/>
            <a:ext cx="4202130" cy="5029200"/>
          </a:xfrm>
          <a:prstGeom prst="rect">
            <a:avLst/>
          </a:prstGeom>
        </p:spPr>
      </p:pic>
    </p:spTree>
    <p:extLst>
      <p:ext uri="{BB962C8B-B14F-4D97-AF65-F5344CB8AC3E}">
        <p14:creationId xmlns:p14="http://schemas.microsoft.com/office/powerpoint/2010/main" val="183317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WEALTH IS THE ABILITY TO FULLY EXPERIENCE LIFE.</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p:txBody>
          <a:bodyPr/>
          <a:lstStyle/>
          <a:p>
            <a:r>
              <a:rPr lang="en-US" dirty="0"/>
              <a:t>-Henry David Thoreau</a:t>
            </a:r>
          </a:p>
        </p:txBody>
      </p:sp>
    </p:spTree>
    <p:extLst>
      <p:ext uri="{BB962C8B-B14F-4D97-AF65-F5344CB8AC3E}">
        <p14:creationId xmlns:p14="http://schemas.microsoft.com/office/powerpoint/2010/main" val="121321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sz="4000" b="1" spc="600" dirty="0" err="1">
                <a:ln w="28575">
                  <a:noFill/>
                  <a:prstDash val="solid"/>
                </a:ln>
                <a:solidFill>
                  <a:schemeClr val="bg1"/>
                </a:solidFill>
                <a:latin typeface="Century Gothic" panose="020B0502020202020204" pitchFamily="34" charset="0"/>
                <a:ea typeface="Verdana" panose="020B0604030504040204" pitchFamily="34" charset="0"/>
                <a:cs typeface="Verdana" panose="020B0604030504040204" pitchFamily="34" charset="0"/>
              </a:rPr>
              <a:t>cONclusiON</a:t>
            </a:r>
            <a:endParaRPr lang="en-US" dirty="0">
              <a:latin typeface="Century Gothic" panose="020B0502020202020204" pitchFamily="34" charset="0"/>
            </a:endParaRP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pPr algn="l"/>
            <a:r>
              <a:rPr lang="en-US" dirty="0">
                <a:latin typeface="Arial" panose="020B0604020202020204" pitchFamily="34" charset="0"/>
                <a:cs typeface="Arial" panose="020B0604020202020204" pitchFamily="34" charset="0"/>
              </a:rPr>
              <a:t> From the analysis of above dashboards and reports we can draw hidden insights. With the use of gained insights from the finance datasets and KPI’S.  Accurate Business decisions are made and can track the business state.</a:t>
            </a:r>
            <a:endParaRPr lang="en-US" dirty="0"/>
          </a:p>
        </p:txBody>
      </p:sp>
    </p:spTree>
    <p:extLst>
      <p:ext uri="{BB962C8B-B14F-4D97-AF65-F5344CB8AC3E}">
        <p14:creationId xmlns:p14="http://schemas.microsoft.com/office/powerpoint/2010/main" val="195875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981388" y="722376"/>
            <a:ext cx="8878824" cy="667923"/>
          </a:xfrm>
        </p:spPr>
        <p:txBody>
          <a:bodyPr>
            <a:normAutofit/>
          </a:bodyPr>
          <a:lstStyle/>
          <a:p>
            <a:pPr algn="ctr"/>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46465" y="1675920"/>
            <a:ext cx="7792268" cy="4375558"/>
          </a:xfrm>
        </p:spPr>
        <p:txBody>
          <a:bodyPr/>
          <a:lstStyle/>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Introduction</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Meet the team</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KPI-1 : Year wise loan amount Stats</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KPI-2 : Grade and sub grade wise </a:t>
            </a:r>
            <a:r>
              <a:rPr lang="en-US" b="1" dirty="0" err="1">
                <a:solidFill>
                  <a:schemeClr val="bg1"/>
                </a:solidFill>
                <a:latin typeface="Segoe UI Light" panose="020B0502040204020203" pitchFamily="34" charset="0"/>
                <a:cs typeface="Segoe UI Light" panose="020B0502040204020203" pitchFamily="34" charset="0"/>
              </a:rPr>
              <a:t>revol</a:t>
            </a:r>
            <a:r>
              <a:rPr lang="en-US" b="1" dirty="0">
                <a:solidFill>
                  <a:schemeClr val="bg1"/>
                </a:solidFill>
                <a:latin typeface="Segoe UI Light" panose="020B0502040204020203" pitchFamily="34" charset="0"/>
                <a:cs typeface="Segoe UI Light" panose="020B0502040204020203" pitchFamily="34" charset="0"/>
              </a:rPr>
              <a:t> </a:t>
            </a:r>
            <a:r>
              <a:rPr lang="en-US" b="1" dirty="0" err="1">
                <a:solidFill>
                  <a:schemeClr val="bg1"/>
                </a:solidFill>
                <a:latin typeface="Segoe UI Light" panose="020B0502040204020203" pitchFamily="34" charset="0"/>
                <a:cs typeface="Segoe UI Light" panose="020B0502040204020203" pitchFamily="34" charset="0"/>
              </a:rPr>
              <a:t>bal</a:t>
            </a:r>
            <a:endParaRPr lang="en-US" b="1" dirty="0">
              <a:solidFill>
                <a:schemeClr val="bg1"/>
              </a:solidFill>
              <a:latin typeface="Segoe UI Light" panose="020B0502040204020203" pitchFamily="34" charset="0"/>
              <a:cs typeface="Segoe UI Light" panose="020B0502040204020203" pitchFamily="34" charset="0"/>
            </a:endParaRP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KPI-3 : Total Payment for Verified Status Vs Total Payment for Non Verified Status</a:t>
            </a:r>
          </a:p>
          <a:p>
            <a:pPr marL="342900" indent="-342900">
              <a:lnSpc>
                <a:spcPct val="100000"/>
              </a:lnSpc>
              <a:buClr>
                <a:schemeClr val="accent6"/>
              </a:buClr>
              <a:buFont typeface="Courier New" panose="02070309020205020404" pitchFamily="49" charset="0"/>
              <a:buChar char="o"/>
            </a:pPr>
            <a:r>
              <a:rPr lang="en-US" b="1" dirty="0">
                <a:latin typeface="Segoe UI Light" panose="020B0502040204020203" pitchFamily="34" charset="0"/>
                <a:cs typeface="Segoe UI Light" panose="020B0502040204020203" pitchFamily="34" charset="0"/>
              </a:rPr>
              <a:t>KPI-4 : State wise and Month wise Loan status</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KPI-5 : Home ownership vs Last payment  date stats</a:t>
            </a:r>
          </a:p>
          <a:p>
            <a:pPr marL="342900" indent="-342900">
              <a:lnSpc>
                <a:spcPct val="100000"/>
              </a:lnSpc>
              <a:buClr>
                <a:schemeClr val="accent6"/>
              </a:buClr>
              <a:buFont typeface="Courier New" panose="02070309020205020404" pitchFamily="49" charset="0"/>
              <a:buChar char="o"/>
            </a:pPr>
            <a:r>
              <a:rPr lang="en-US" b="1" dirty="0">
                <a:latin typeface="Segoe UI Light" panose="020B0502040204020203" pitchFamily="34" charset="0"/>
                <a:cs typeface="Segoe UI Light" panose="020B0502040204020203" pitchFamily="34" charset="0"/>
              </a:rPr>
              <a:t>Dashboards &amp; Queries : Excel, SQL, Power BI &amp; Tableau</a:t>
            </a:r>
            <a:endParaRPr lang="en-US" b="1" dirty="0">
              <a:solidFill>
                <a:schemeClr val="bg1"/>
              </a:solidFill>
              <a:latin typeface="Segoe UI Light" panose="020B0502040204020203" pitchFamily="34" charset="0"/>
              <a:cs typeface="Segoe UI Light" panose="020B0502040204020203" pitchFamily="34" charset="0"/>
            </a:endParaRPr>
          </a:p>
          <a:p>
            <a:pPr marL="342900" indent="-342900" algn="l">
              <a:lnSpc>
                <a:spcPct val="10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marL="0" indent="0" algn="l">
              <a:lnSpc>
                <a:spcPct val="100000"/>
              </a:lnSpc>
              <a:buClr>
                <a:schemeClr val="accent6"/>
              </a:buClr>
              <a:buNone/>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228088" y="2434051"/>
            <a:ext cx="7735824" cy="729054"/>
          </a:xfrm>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893870" y="3571605"/>
            <a:ext cx="8404260" cy="2684946"/>
          </a:xfrm>
        </p:spPr>
        <p:txBody>
          <a:bodyPr/>
          <a:lstStyle/>
          <a:p>
            <a:pPr algn="just"/>
            <a:r>
              <a:rPr lang="en-US" dirty="0">
                <a:latin typeface="Arial" panose="020B0604020202020204" pitchFamily="34" charset="0"/>
                <a:cs typeface="Arial" panose="020B0604020202020204" pitchFamily="34" charset="0"/>
              </a:rPr>
              <a:t> The project aim to analyze the </a:t>
            </a:r>
            <a:r>
              <a:rPr lang="en-IN" dirty="0">
                <a:latin typeface="Arial" panose="020B0604020202020204" pitchFamily="34" charset="0"/>
                <a:cs typeface="Arial" panose="020B0604020202020204" pitchFamily="34" charset="0"/>
              </a:rPr>
              <a:t>Finance dataset of bank loan of customers, </a:t>
            </a:r>
            <a:r>
              <a:rPr lang="en-US" dirty="0">
                <a:latin typeface="Arial" panose="020B0604020202020204" pitchFamily="34" charset="0"/>
                <a:cs typeface="Arial" panose="020B0604020202020204" pitchFamily="34" charset="0"/>
              </a:rPr>
              <a:t>through a report to get insights from it by </a:t>
            </a:r>
            <a:r>
              <a:rPr lang="en-IN" dirty="0">
                <a:latin typeface="Arial" panose="020B0604020202020204" pitchFamily="34" charset="0"/>
                <a:cs typeface="Arial" panose="020B0604020202020204" pitchFamily="34" charset="0"/>
              </a:rPr>
              <a:t>using different software tools such as Excel, MySQL, Tableau and Power Bi</a:t>
            </a:r>
            <a:r>
              <a:rPr lang="en-US" dirty="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We used for analyzing, cleaning and removing duplicates from datasets and prepared dashboards and insights accurate business decisions are made</a:t>
            </a:r>
            <a:r>
              <a:rPr lang="en-US" dirty="0"/>
              <a:t>.</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98804" y="832104"/>
            <a:ext cx="9994392" cy="1069848"/>
          </a:xfrm>
        </p:spPr>
        <p:txBody>
          <a:bodyPr/>
          <a:lstStyle/>
          <a:p>
            <a:r>
              <a:rPr lang="en-US" sz="4000" b="1" spc="600" dirty="0">
                <a:ln w="28575">
                  <a:noFill/>
                  <a:prstDash val="solid"/>
                </a:ln>
                <a:solidFill>
                  <a:schemeClr val="bg1"/>
                </a:solidFill>
                <a:latin typeface="Tw Cen MT" panose="020B0602020104020603" pitchFamily="34" charset="77"/>
              </a:rPr>
              <a:t>Data set</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4" name="Table 4">
            <a:extLst>
              <a:ext uri="{FF2B5EF4-FFF2-40B4-BE49-F238E27FC236}">
                <a16:creationId xmlns:a16="http://schemas.microsoft.com/office/drawing/2014/main" id="{49C20947-A133-32C2-D0F4-654D337A74ED}"/>
              </a:ext>
            </a:extLst>
          </p:cNvPr>
          <p:cNvGraphicFramePr>
            <a:graphicFrameLocks noGrp="1"/>
          </p:cNvGraphicFramePr>
          <p:nvPr>
            <p:ph idx="1"/>
            <p:extLst>
              <p:ext uri="{D42A27DB-BD31-4B8C-83A1-F6EECF244321}">
                <p14:modId xmlns:p14="http://schemas.microsoft.com/office/powerpoint/2010/main" val="198820652"/>
              </p:ext>
            </p:extLst>
          </p:nvPr>
        </p:nvGraphicFramePr>
        <p:xfrm>
          <a:off x="1324266" y="2212975"/>
          <a:ext cx="9648533" cy="2963361"/>
        </p:xfrm>
        <a:graphic>
          <a:graphicData uri="http://schemas.openxmlformats.org/drawingml/2006/table">
            <a:tbl>
              <a:tblPr firstRow="1" lastCol="1" bandRow="1">
                <a:tableStyleId>{5C22544A-7EE6-4342-B048-85BDC9FD1C3A}</a:tableStyleId>
              </a:tblPr>
              <a:tblGrid>
                <a:gridCol w="2548226">
                  <a:extLst>
                    <a:ext uri="{9D8B030D-6E8A-4147-A177-3AD203B41FA5}">
                      <a16:colId xmlns:a16="http://schemas.microsoft.com/office/drawing/2014/main" val="1689330750"/>
                    </a:ext>
                  </a:extLst>
                </a:gridCol>
                <a:gridCol w="3560274">
                  <a:extLst>
                    <a:ext uri="{9D8B030D-6E8A-4147-A177-3AD203B41FA5}">
                      <a16:colId xmlns:a16="http://schemas.microsoft.com/office/drawing/2014/main" val="2660631934"/>
                    </a:ext>
                  </a:extLst>
                </a:gridCol>
                <a:gridCol w="3540033">
                  <a:extLst>
                    <a:ext uri="{9D8B030D-6E8A-4147-A177-3AD203B41FA5}">
                      <a16:colId xmlns:a16="http://schemas.microsoft.com/office/drawing/2014/main" val="3909717689"/>
                    </a:ext>
                  </a:extLst>
                </a:gridCol>
              </a:tblGrid>
              <a:tr h="426377">
                <a:tc>
                  <a:txBody>
                    <a:bodyPr/>
                    <a:lstStyle/>
                    <a:p>
                      <a:pPr algn="ctr"/>
                      <a:r>
                        <a:rPr lang="en-US" sz="2000" dirty="0">
                          <a:solidFill>
                            <a:schemeClr val="bg1"/>
                          </a:solidFill>
                          <a:latin typeface="Segoe UI" panose="020B0502040204020203" pitchFamily="34" charset="0"/>
                          <a:cs typeface="Segoe UI" panose="020B0502040204020203" pitchFamily="34" charset="0"/>
                        </a:rPr>
                        <a:t>Data Set </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Finance_1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Finance_2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79928716"/>
                  </a:ext>
                </a:extLst>
              </a:tr>
              <a:tr h="60786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Rows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39k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39k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760208656"/>
                  </a:ext>
                </a:extLst>
              </a:tr>
              <a:tr h="610590">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Columns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634243071"/>
                  </a:ext>
                </a:extLst>
              </a:tr>
              <a:tr h="627902">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File Format</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.csv</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.xlsx</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415808797"/>
                  </a:ext>
                </a:extLst>
              </a:tr>
              <a:tr h="659806">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Dataset type</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120872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Tools used in the project</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a:xfrm>
            <a:off x="1700517" y="2478024"/>
            <a:ext cx="2098157" cy="702770"/>
          </a:xfrm>
        </p:spPr>
        <p:txBody>
          <a:bodyPr/>
          <a:lstStyle/>
          <a:p>
            <a:r>
              <a:rPr lang="en-US" dirty="0"/>
              <a:t>Excel</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a:xfrm>
            <a:off x="170469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a:t>
            </a:r>
          </a:p>
          <a:p>
            <a:pPr marL="285750" indent="-285750">
              <a:buFont typeface="Arial" panose="020B0604020202020204" pitchFamily="34" charset="0"/>
              <a:buChar char="•"/>
            </a:pPr>
            <a:r>
              <a:rPr lang="en-US" dirty="0"/>
              <a:t>Visualization</a:t>
            </a:r>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a:xfrm>
            <a:off x="3858110" y="2478024"/>
            <a:ext cx="2103120" cy="704088"/>
          </a:xfrm>
        </p:spPr>
        <p:txBody>
          <a:bodyPr/>
          <a:lstStyle/>
          <a:p>
            <a:r>
              <a:rPr lang="en-US" dirty="0"/>
              <a:t>MySQL</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a:xfrm>
            <a:off x="386496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Retrieving Relevant Data according to KPIs</a:t>
            </a:r>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a:xfrm>
            <a:off x="6020666" y="2478024"/>
            <a:ext cx="2103120" cy="704088"/>
          </a:xfrm>
        </p:spPr>
        <p:txBody>
          <a:bodyPr/>
          <a:lstStyle/>
          <a:p>
            <a:r>
              <a:rPr lang="en-US" dirty="0"/>
              <a:t>Tableau</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a:xfrm>
            <a:off x="6025238"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Visualization</a:t>
            </a:r>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a:xfrm>
            <a:off x="8177344" y="2478025"/>
            <a:ext cx="2098157" cy="702769"/>
          </a:xfrm>
        </p:spPr>
        <p:txBody>
          <a:bodyPr/>
          <a:lstStyle/>
          <a:p>
            <a:r>
              <a:rPr lang="en-US" sz="2400" b="1" dirty="0">
                <a:solidFill>
                  <a:schemeClr val="accent3">
                    <a:lumMod val="25000"/>
                  </a:schemeClr>
                </a:solidFill>
                <a:latin typeface="Tw Cen MT" panose="020B0602020104020603" pitchFamily="34" charset="77"/>
                <a:ea typeface="Source Sans Pro" panose="020B0503030403020204" pitchFamily="34" charset="0"/>
              </a:rPr>
              <a:t>Power-BI</a:t>
            </a:r>
            <a:endParaRPr lang="en-US" dirty="0"/>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a:xfrm>
            <a:off x="8177344"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 in Power Query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43013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Data analysis process</a:t>
            </a:r>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85" name="Picture Placeholder 84">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a:blip r:embed="rId2"/>
          <a:srcRect/>
          <a:stretch/>
        </p:blipFill>
        <p:spPr>
          <a:xfrm>
            <a:off x="1583555" y="2980517"/>
            <a:ext cx="713074" cy="713074"/>
          </a:xfrm>
        </p:spPr>
      </p:pic>
      <p:pic>
        <p:nvPicPr>
          <p:cNvPr id="86" name="Picture Placeholder 85">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a:blip r:embed="rId3"/>
          <a:srcRect/>
          <a:stretch/>
        </p:blipFill>
        <p:spPr/>
      </p:pic>
      <p:pic>
        <p:nvPicPr>
          <p:cNvPr id="87" name="Picture Placeholder 86">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a:blip r:embed="rId4"/>
          <a:srcRect/>
          <a:stretch/>
        </p:blipFill>
        <p:spPr/>
      </p:pic>
      <p:pic>
        <p:nvPicPr>
          <p:cNvPr id="88" name="Picture Placeholder 87">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a:blip r:embed="rId5"/>
          <a:srcRect/>
          <a:stretch/>
        </p:blipFill>
        <p:spPr/>
      </p:pic>
      <p:pic>
        <p:nvPicPr>
          <p:cNvPr id="90" name="Picture Placeholder 89">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a:blip r:embed="rId6"/>
          <a:srcRect/>
          <a:stretch/>
        </p:blipFill>
        <p:spPr/>
      </p:pic>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p:txBody>
          <a:bodyPr/>
          <a:lstStyle/>
          <a:p>
            <a:r>
              <a:rPr lang="en-US" dirty="0"/>
              <a:t>Define the Question</a:t>
            </a:r>
          </a:p>
          <a:p>
            <a:endParaRPr lang="en-US" dirty="0"/>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Collect the data</a:t>
            </a:r>
          </a:p>
          <a:p>
            <a:endParaRPr lang="en-US" dirty="0"/>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p:txBody>
          <a:bodyPr/>
          <a:lstStyle/>
          <a:p>
            <a:r>
              <a:rPr lang="en-US" dirty="0"/>
              <a:t>Clean the data</a:t>
            </a:r>
          </a:p>
          <a:p>
            <a:endParaRPr lang="en-US" dirty="0"/>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p:txBody>
          <a:bodyPr/>
          <a:lstStyle/>
          <a:p>
            <a:r>
              <a:rPr lang="en-US" dirty="0"/>
              <a:t>Analyze the data</a:t>
            </a:r>
          </a:p>
          <a:p>
            <a:endParaRPr lang="en-US" dirty="0"/>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p:txBody>
          <a:bodyPr/>
          <a:lstStyle/>
          <a:p>
            <a:pPr lvl="0"/>
            <a:r>
              <a:rPr lang="en-US" dirty="0"/>
              <a:t>Visualize and Share the Insights</a:t>
            </a:r>
          </a:p>
        </p:txBody>
      </p:sp>
    </p:spTree>
    <p:extLst>
      <p:ext uri="{BB962C8B-B14F-4D97-AF65-F5344CB8AC3E}">
        <p14:creationId xmlns:p14="http://schemas.microsoft.com/office/powerpoint/2010/main" val="351013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TEAM</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Mr. Shreyash Arjun Naikwadi</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4"/>
          </p:nvPr>
        </p:nvSpPr>
        <p:spPr/>
        <p:txBody>
          <a:bodyPr/>
          <a:lstStyle/>
          <a:p>
            <a:r>
              <a:rPr lang="en-US" dirty="0"/>
              <a:t>Mr. Naveen M C</a:t>
            </a:r>
          </a:p>
        </p:txBody>
      </p:sp>
      <p:sp>
        <p:nvSpPr>
          <p:cNvPr id="24" name="Text Placeholder 23">
            <a:extLst>
              <a:ext uri="{FF2B5EF4-FFF2-40B4-BE49-F238E27FC236}">
                <a16:creationId xmlns:a16="http://schemas.microsoft.com/office/drawing/2014/main" id="{A08E8B8F-C1C7-42D2-AF16-3C906C92DD58}"/>
              </a:ext>
            </a:extLst>
          </p:cNvPr>
          <p:cNvSpPr>
            <a:spLocks noGrp="1"/>
          </p:cNvSpPr>
          <p:nvPr>
            <p:ph type="body" sz="quarter" idx="16"/>
          </p:nvPr>
        </p:nvSpPr>
        <p:spPr/>
        <p:txBody>
          <a:bodyPr/>
          <a:lstStyle/>
          <a:p>
            <a:r>
              <a:rPr lang="en-IN" dirty="0"/>
              <a:t>Mr. Sabarish K P</a:t>
            </a:r>
          </a:p>
        </p:txBody>
      </p:sp>
      <p:sp>
        <p:nvSpPr>
          <p:cNvPr id="26" name="Text Placeholder 25">
            <a:extLst>
              <a:ext uri="{FF2B5EF4-FFF2-40B4-BE49-F238E27FC236}">
                <a16:creationId xmlns:a16="http://schemas.microsoft.com/office/drawing/2014/main" id="{33C29E15-E4ED-DE13-1EE8-8AE006E6B74E}"/>
              </a:ext>
            </a:extLst>
          </p:cNvPr>
          <p:cNvSpPr>
            <a:spLocks noGrp="1"/>
          </p:cNvSpPr>
          <p:nvPr>
            <p:ph type="body" sz="quarter" idx="18"/>
          </p:nvPr>
        </p:nvSpPr>
        <p:spPr/>
        <p:txBody>
          <a:bodyPr/>
          <a:lstStyle/>
          <a:p>
            <a:r>
              <a:rPr lang="en-IN" dirty="0"/>
              <a:t>Mr. Kanchu Sai Charan</a:t>
            </a:r>
          </a:p>
        </p:txBody>
      </p:sp>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a:blip r:embed="rId2"/>
          <a:srcRect l="4334" r="4334"/>
          <a:stretch/>
        </p:blipFill>
        <p:spPr/>
      </p:pic>
      <p:sp>
        <p:nvSpPr>
          <p:cNvPr id="32" name="Text Placeholder 31">
            <a:extLst>
              <a:ext uri="{FF2B5EF4-FFF2-40B4-BE49-F238E27FC236}">
                <a16:creationId xmlns:a16="http://schemas.microsoft.com/office/drawing/2014/main" id="{F0CE9080-262A-1230-2F79-C4F129D253DE}"/>
              </a:ext>
            </a:extLst>
          </p:cNvPr>
          <p:cNvSpPr>
            <a:spLocks noGrp="1"/>
          </p:cNvSpPr>
          <p:nvPr>
            <p:ph type="body" sz="quarter" idx="28"/>
          </p:nvPr>
        </p:nvSpPr>
        <p:spPr/>
        <p:txBody>
          <a:bodyPr/>
          <a:lstStyle/>
          <a:p>
            <a:r>
              <a:rPr lang="en-IN" dirty="0"/>
              <a:t>Mr. Nikesh Narayan Gathadi</a:t>
            </a:r>
          </a:p>
        </p:txBody>
      </p:sp>
      <p:sp>
        <p:nvSpPr>
          <p:cNvPr id="35" name="Text Placeholder 34">
            <a:extLst>
              <a:ext uri="{FF2B5EF4-FFF2-40B4-BE49-F238E27FC236}">
                <a16:creationId xmlns:a16="http://schemas.microsoft.com/office/drawing/2014/main" id="{F79C2647-4C8E-F44B-70E6-14A9A7D90458}"/>
              </a:ext>
            </a:extLst>
          </p:cNvPr>
          <p:cNvSpPr>
            <a:spLocks noGrp="1"/>
          </p:cNvSpPr>
          <p:nvPr>
            <p:ph type="body" sz="quarter" idx="30"/>
          </p:nvPr>
        </p:nvSpPr>
        <p:spPr/>
        <p:txBody>
          <a:bodyPr/>
          <a:lstStyle/>
          <a:p>
            <a:r>
              <a:rPr lang="en-IN" dirty="0"/>
              <a:t>Mrs. Venkata Lakshmi Anusha Macherla</a:t>
            </a:r>
          </a:p>
        </p:txBody>
      </p:sp>
      <p:sp>
        <p:nvSpPr>
          <p:cNvPr id="37" name="Text Placeholder 36">
            <a:extLst>
              <a:ext uri="{FF2B5EF4-FFF2-40B4-BE49-F238E27FC236}">
                <a16:creationId xmlns:a16="http://schemas.microsoft.com/office/drawing/2014/main" id="{E07C4B0F-6EBE-F906-BE03-2BF95241FD34}"/>
              </a:ext>
            </a:extLst>
          </p:cNvPr>
          <p:cNvSpPr>
            <a:spLocks noGrp="1"/>
          </p:cNvSpPr>
          <p:nvPr>
            <p:ph type="body" sz="quarter" idx="32"/>
          </p:nvPr>
        </p:nvSpPr>
        <p:spPr>
          <a:xfrm>
            <a:off x="7430744" y="5193793"/>
            <a:ext cx="2286000" cy="665140"/>
          </a:xfrm>
        </p:spPr>
        <p:txBody>
          <a:bodyPr/>
          <a:lstStyle/>
          <a:p>
            <a:r>
              <a:rPr lang="en-IN" dirty="0"/>
              <a:t>Mr. </a:t>
            </a:r>
            <a:r>
              <a:rPr lang="en-IN" dirty="0" err="1"/>
              <a:t>Dasharath</a:t>
            </a:r>
            <a:r>
              <a:rPr lang="en-IN" dirty="0"/>
              <a:t> </a:t>
            </a:r>
            <a:r>
              <a:rPr lang="en-IN" dirty="0" err="1"/>
              <a:t>Bhavarlal</a:t>
            </a:r>
            <a:r>
              <a:rPr lang="en-IN" dirty="0"/>
              <a:t> Khatri</a:t>
            </a:r>
          </a:p>
        </p:txBody>
      </p:sp>
      <p:pic>
        <p:nvPicPr>
          <p:cNvPr id="13" name="Picture Placeholder 12">
            <a:extLst>
              <a:ext uri="{FF2B5EF4-FFF2-40B4-BE49-F238E27FC236}">
                <a16:creationId xmlns:a16="http://schemas.microsoft.com/office/drawing/2014/main" id="{73FEDABA-6DC5-0E2C-7C7B-D4106B21CBEC}"/>
              </a:ext>
            </a:extLst>
          </p:cNvPr>
          <p:cNvPicPr>
            <a:picLocks noGrp="1" noChangeAspect="1"/>
          </p:cNvPicPr>
          <p:nvPr>
            <p:ph type="pic" sz="quarter" idx="24"/>
          </p:nvPr>
        </p:nvPicPr>
        <p:blipFill>
          <a:blip r:embed="rId3"/>
          <a:srcRect t="510" b="510"/>
          <a:stretch>
            <a:fillRect/>
          </a:stretch>
        </p:blipFill>
        <p:spPr/>
      </p:pic>
      <p:pic>
        <p:nvPicPr>
          <p:cNvPr id="23" name="Picture Placeholder 22">
            <a:extLst>
              <a:ext uri="{FF2B5EF4-FFF2-40B4-BE49-F238E27FC236}">
                <a16:creationId xmlns:a16="http://schemas.microsoft.com/office/drawing/2014/main" id="{432F044E-82F7-BE7D-5F9D-192087D8B48B}"/>
              </a:ext>
            </a:extLst>
          </p:cNvPr>
          <p:cNvPicPr>
            <a:picLocks noGrp="1" noChangeAspect="1"/>
          </p:cNvPicPr>
          <p:nvPr>
            <p:ph type="pic" sz="quarter" idx="21"/>
          </p:nvPr>
        </p:nvPicPr>
        <p:blipFill>
          <a:blip r:embed="rId4"/>
          <a:srcRect l="372" r="372"/>
          <a:stretch>
            <a:fillRect/>
          </a:stretch>
        </p:blipFill>
        <p:spPr/>
      </p:pic>
      <p:pic>
        <p:nvPicPr>
          <p:cNvPr id="41" name="Picture Placeholder 40">
            <a:extLst>
              <a:ext uri="{FF2B5EF4-FFF2-40B4-BE49-F238E27FC236}">
                <a16:creationId xmlns:a16="http://schemas.microsoft.com/office/drawing/2014/main" id="{89F153D7-0031-2B4C-817F-0EF4F06F5F5F}"/>
              </a:ext>
            </a:extLst>
          </p:cNvPr>
          <p:cNvPicPr>
            <a:picLocks noGrp="1" noChangeAspect="1"/>
          </p:cNvPicPr>
          <p:nvPr>
            <p:ph type="pic" sz="quarter" idx="25"/>
          </p:nvPr>
        </p:nvPicPr>
        <p:blipFill>
          <a:blip r:embed="rId5"/>
          <a:srcRect t="12" b="12"/>
          <a:stretch>
            <a:fillRect/>
          </a:stretch>
        </p:blipFill>
        <p:spPr/>
      </p:pic>
      <p:pic>
        <p:nvPicPr>
          <p:cNvPr id="39" name="Picture Placeholder 38">
            <a:extLst>
              <a:ext uri="{FF2B5EF4-FFF2-40B4-BE49-F238E27FC236}">
                <a16:creationId xmlns:a16="http://schemas.microsoft.com/office/drawing/2014/main" id="{184F533E-276B-6B7B-5665-8B8FB94DDEB0}"/>
              </a:ext>
            </a:extLst>
          </p:cNvPr>
          <p:cNvPicPr>
            <a:picLocks noGrp="1" noChangeAspect="1"/>
          </p:cNvPicPr>
          <p:nvPr>
            <p:ph type="pic" sz="quarter" idx="20"/>
          </p:nvPr>
        </p:nvPicPr>
        <p:blipFill>
          <a:blip r:embed="rId6"/>
          <a:srcRect t="23799" b="23799"/>
          <a:stretch>
            <a:fillRect/>
          </a:stretch>
        </p:blipFill>
        <p:spPr>
          <a:xfrm>
            <a:off x="1794074" y="1949945"/>
            <a:ext cx="1051560" cy="1051560"/>
          </a:xfrm>
        </p:spPr>
      </p:pic>
      <p:pic>
        <p:nvPicPr>
          <p:cNvPr id="47" name="Picture Placeholder 46">
            <a:extLst>
              <a:ext uri="{FF2B5EF4-FFF2-40B4-BE49-F238E27FC236}">
                <a16:creationId xmlns:a16="http://schemas.microsoft.com/office/drawing/2014/main" id="{753A4082-BB14-85C5-BE65-30AAED9C9FD7}"/>
              </a:ext>
            </a:extLst>
          </p:cNvPr>
          <p:cNvPicPr>
            <a:picLocks noGrp="1" noChangeAspect="1"/>
          </p:cNvPicPr>
          <p:nvPr>
            <p:ph type="pic" sz="quarter" idx="23"/>
          </p:nvPr>
        </p:nvPicPr>
        <p:blipFill>
          <a:blip r:embed="rId7"/>
          <a:srcRect t="5716" b="5716"/>
          <a:stretch>
            <a:fillRect/>
          </a:stretch>
        </p:blipFill>
        <p:spPr/>
      </p:pic>
      <p:sp>
        <p:nvSpPr>
          <p:cNvPr id="51" name="Picture Placeholder 50">
            <a:extLst>
              <a:ext uri="{FF2B5EF4-FFF2-40B4-BE49-F238E27FC236}">
                <a16:creationId xmlns:a16="http://schemas.microsoft.com/office/drawing/2014/main" id="{91B5AAE7-3CBB-9EAD-BC9B-0A0B3ED1DEA8}"/>
              </a:ext>
            </a:extLst>
          </p:cNvPr>
          <p:cNvSpPr>
            <a:spLocks noGrp="1"/>
          </p:cNvSpPr>
          <p:nvPr>
            <p:ph type="pic" sz="quarter" idx="26"/>
          </p:nvPr>
        </p:nvSpPr>
        <p:spPr/>
      </p:sp>
    </p:spTree>
    <p:extLst>
      <p:ext uri="{BB962C8B-B14F-4D97-AF65-F5344CB8AC3E}">
        <p14:creationId xmlns:p14="http://schemas.microsoft.com/office/powerpoint/2010/main" val="157956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69004" y="398616"/>
            <a:ext cx="8985778" cy="1069848"/>
          </a:xfrm>
        </p:spPr>
        <p:txBody>
          <a:bodyPr/>
          <a:lstStyle/>
          <a:p>
            <a:pPr algn="ctr"/>
            <a:r>
              <a:rPr lang="en-US" sz="3600" spc="0" dirty="0"/>
              <a:t>KPI-1 : Year wise loan amount Stats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1416794" y="2776874"/>
            <a:ext cx="5010934" cy="2598797"/>
          </a:xfrm>
        </p:spPr>
        <p:txBody>
          <a:bodyPr/>
          <a:lstStyle/>
          <a:p>
            <a:pPr algn="just"/>
            <a:r>
              <a:rPr lang="en-IN" dirty="0">
                <a:latin typeface="Arial" panose="020B0604020202020204" pitchFamily="34" charset="0"/>
                <a:cs typeface="Arial" panose="020B0604020202020204" pitchFamily="34" charset="0"/>
              </a:rPr>
              <a:t>It is continuously increasing by each year as you see it‘s varies from 2 M to 261 M between the years 2007 to 2011.</a:t>
            </a:r>
          </a:p>
          <a:p>
            <a:pPr algn="just"/>
            <a:r>
              <a:rPr lang="en-US" dirty="0">
                <a:latin typeface="Arial" panose="020B0604020202020204" pitchFamily="34" charset="0"/>
                <a:cs typeface="Arial" panose="020B0604020202020204" pitchFamily="34" charset="0"/>
              </a:rPr>
              <a:t>From the year 2009, The </a:t>
            </a:r>
            <a:r>
              <a:rPr lang="en-IN" dirty="0">
                <a:latin typeface="Arial" panose="020B0604020202020204" pitchFamily="34" charset="0"/>
                <a:cs typeface="Arial" panose="020B0604020202020204" pitchFamily="34" charset="0"/>
              </a:rPr>
              <a:t>changes in loan amount is suddenly increased with a higher rate that is around 5 times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for next 2 years as compared to pervious years. </a:t>
            </a:r>
            <a:endParaRPr lang="en-US" dirty="0"/>
          </a:p>
        </p:txBody>
      </p:sp>
      <p:sp>
        <p:nvSpPr>
          <p:cNvPr id="10" name="glass card">
            <a:extLst>
              <a:ext uri="{FF2B5EF4-FFF2-40B4-BE49-F238E27FC236}">
                <a16:creationId xmlns:a16="http://schemas.microsoft.com/office/drawing/2014/main" id="{E7456852-2093-83E9-F73F-1CEDB8B45CDE}"/>
              </a:ext>
            </a:extLst>
          </p:cNvPr>
          <p:cNvSpPr/>
          <p:nvPr/>
        </p:nvSpPr>
        <p:spPr>
          <a:xfrm>
            <a:off x="6894435" y="1938528"/>
            <a:ext cx="4047067" cy="3022600"/>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760246C1-5471-A6BE-B8B9-DE622793F7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4182" y="2185416"/>
            <a:ext cx="3621024" cy="2775712"/>
          </a:xfrm>
          <a:prstGeom prst="rect">
            <a:avLst/>
          </a:prstGeom>
        </p:spPr>
      </p:pic>
      <p:sp>
        <p:nvSpPr>
          <p:cNvPr id="13" name="Text Placeholder 12">
            <a:extLst>
              <a:ext uri="{FF2B5EF4-FFF2-40B4-BE49-F238E27FC236}">
                <a16:creationId xmlns:a16="http://schemas.microsoft.com/office/drawing/2014/main" id="{66F55DD8-623A-0E94-2C7E-DA8BE4CAB1AA}"/>
              </a:ext>
            </a:extLst>
          </p:cNvPr>
          <p:cNvSpPr>
            <a:spLocks noGrp="1"/>
          </p:cNvSpPr>
          <p:nvPr>
            <p:ph type="body" idx="1"/>
          </p:nvPr>
        </p:nvSpPr>
        <p:spPr>
          <a:xfrm>
            <a:off x="1416793" y="2185416"/>
            <a:ext cx="5010933" cy="493776"/>
          </a:xfrm>
        </p:spPr>
        <p:txBody>
          <a:bodyPr/>
          <a:lstStyle/>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By observing this chart we can see how loan amount </a:t>
            </a:r>
            <a:r>
              <a:rPr lang="en-IN" sz="1800" b="0">
                <a:latin typeface="Arial" panose="020B0604020202020204" pitchFamily="34" charset="0"/>
                <a:cs typeface="Arial" panose="020B0604020202020204" pitchFamily="34" charset="0"/>
              </a:rPr>
              <a:t>is increasing by year.</a:t>
            </a:r>
            <a:endParaRPr lang="en-IN"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604814"/>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3.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446</TotalTime>
  <Words>777</Words>
  <Application>Microsoft Office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Courier New</vt:lpstr>
      <vt:lpstr>Segoe UI</vt:lpstr>
      <vt:lpstr>Segoe UI Light</vt:lpstr>
      <vt:lpstr>Tw Cen MT</vt:lpstr>
      <vt:lpstr>Office Theme</vt:lpstr>
      <vt:lpstr>Bank loan of customers data analysis project</vt:lpstr>
      <vt:lpstr>WEALTH IS THE ABILITY TO FULLY EXPERIENCE LIFE. </vt:lpstr>
      <vt:lpstr>CONTENTS</vt:lpstr>
      <vt:lpstr>INTRODUCTION</vt:lpstr>
      <vt:lpstr>Data set</vt:lpstr>
      <vt:lpstr>Tools used in the project</vt:lpstr>
      <vt:lpstr>Data analysis process</vt:lpstr>
      <vt:lpstr>MEET OUR TEAM</vt:lpstr>
      <vt:lpstr>KPI-1 : Year wise loan amount Stats</vt:lpstr>
      <vt:lpstr>KPI-2 : Grade and sub grade wise revol_bal</vt:lpstr>
      <vt:lpstr>KPI-3 : Total Payment for Verified Vs Non Verified Status</vt:lpstr>
      <vt:lpstr>KPI-4 : State wise and MONTH wise loan status</vt:lpstr>
      <vt:lpstr>KPI-5 :</vt:lpstr>
      <vt:lpstr>Dashboard &amp; Queries</vt:lpstr>
      <vt:lpstr>Excel Dashboard</vt:lpstr>
      <vt:lpstr>POWERBI Dashboard</vt:lpstr>
      <vt:lpstr>TABLEAU Dashboard</vt:lpstr>
      <vt:lpstr>SQL Queries and results</vt:lpstr>
      <vt:lpstr>SQL Queries and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Sabarish K P</dc:creator>
  <cp:lastModifiedBy>Sabarish K P</cp:lastModifiedBy>
  <cp:revision>21</cp:revision>
  <dcterms:created xsi:type="dcterms:W3CDTF">2023-06-14T04:21:57Z</dcterms:created>
  <dcterms:modified xsi:type="dcterms:W3CDTF">2023-06-16T06:20:56Z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